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0058400" cy="7772400"/>
  <p:notesSz cx="6858000" cy="91440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9966FF"/>
    <a:srgbClr val="FF33CC"/>
    <a:srgbClr val="CC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513" autoAdjust="0"/>
  </p:normalViewPr>
  <p:slideViewPr>
    <p:cSldViewPr snapToGrid="0">
      <p:cViewPr>
        <p:scale>
          <a:sx n="100" d="100"/>
          <a:sy n="100" d="100"/>
        </p:scale>
        <p:origin x="-732" y="1020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7491-4290-4AD1-888A-B0BA3C5447B5}" type="datetimeFigureOut">
              <a:rPr lang="en-US" smtClean="0"/>
              <a:t>12/29/2015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5BBC-6C33-4B51-A414-E9D47AE57F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078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7491-4290-4AD1-888A-B0BA3C5447B5}" type="datetimeFigureOut">
              <a:rPr lang="en-US" smtClean="0"/>
              <a:t>12/29/2015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5BBC-6C33-4B51-A414-E9D47AE57F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668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2272" y="352637"/>
            <a:ext cx="2488407" cy="7516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562" y="352637"/>
            <a:ext cx="7301071" cy="7516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7491-4290-4AD1-888A-B0BA3C5447B5}" type="datetimeFigureOut">
              <a:rPr lang="en-US" smtClean="0"/>
              <a:t>12/29/2015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5BBC-6C33-4B51-A414-E9D47AE57F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54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7491-4290-4AD1-888A-B0BA3C5447B5}" type="datetimeFigureOut">
              <a:rPr lang="en-US" smtClean="0"/>
              <a:t>12/29/2015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5BBC-6C33-4B51-A414-E9D47AE57F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54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7491-4290-4AD1-888A-B0BA3C5447B5}" type="datetimeFigureOut">
              <a:rPr lang="en-US" smtClean="0"/>
              <a:t>12/29/2015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5BBC-6C33-4B51-A414-E9D47AE57F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08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62" y="2054648"/>
            <a:ext cx="4894738" cy="581490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5941" y="2054648"/>
            <a:ext cx="4894739" cy="581490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7491-4290-4AD1-888A-B0BA3C5447B5}" type="datetimeFigureOut">
              <a:rPr lang="en-US" smtClean="0"/>
              <a:t>12/29/2015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5BBC-6C33-4B51-A414-E9D47AE57F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473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7491-4290-4AD1-888A-B0BA3C5447B5}" type="datetimeFigureOut">
              <a:rPr lang="en-US" smtClean="0"/>
              <a:t>12/29/2015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5BBC-6C33-4B51-A414-E9D47AE57F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765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7491-4290-4AD1-888A-B0BA3C5447B5}" type="datetimeFigureOut">
              <a:rPr lang="en-US" smtClean="0"/>
              <a:t>12/29/2015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5BBC-6C33-4B51-A414-E9D47AE57F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360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7491-4290-4AD1-888A-B0BA3C5447B5}" type="datetimeFigureOut">
              <a:rPr lang="en-US" smtClean="0"/>
              <a:t>12/29/2015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5BBC-6C33-4B51-A414-E9D47AE57F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3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7491-4290-4AD1-888A-B0BA3C5447B5}" type="datetimeFigureOut">
              <a:rPr lang="en-US" smtClean="0"/>
              <a:t>12/29/2015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5BBC-6C33-4B51-A414-E9D47AE57F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501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7491-4290-4AD1-888A-B0BA3C5447B5}" type="datetimeFigureOut">
              <a:rPr lang="en-US" smtClean="0"/>
              <a:t>12/29/2015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5BBC-6C33-4B51-A414-E9D47AE57F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16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77491-4290-4AD1-888A-B0BA3C5447B5}" type="datetimeFigureOut">
              <a:rPr lang="en-US" smtClean="0"/>
              <a:t>12/29/2015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55BBC-6C33-4B51-A414-E9D47AE57F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614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inyurl.com/p4zmhx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roup 124"/>
          <p:cNvGrpSpPr/>
          <p:nvPr/>
        </p:nvGrpSpPr>
        <p:grpSpPr>
          <a:xfrm>
            <a:off x="488646" y="2131011"/>
            <a:ext cx="9081108" cy="5189295"/>
            <a:chOff x="304730" y="1081187"/>
            <a:chExt cx="9448942" cy="6492923"/>
          </a:xfrm>
        </p:grpSpPr>
        <p:grpSp>
          <p:nvGrpSpPr>
            <p:cNvPr id="102" name="Group 101"/>
            <p:cNvGrpSpPr/>
            <p:nvPr/>
          </p:nvGrpSpPr>
          <p:grpSpPr>
            <a:xfrm>
              <a:off x="304730" y="1081187"/>
              <a:ext cx="9448942" cy="6492923"/>
              <a:chOff x="914400" y="685800"/>
              <a:chExt cx="6400800" cy="5029200"/>
            </a:xfrm>
          </p:grpSpPr>
          <p:grpSp>
            <p:nvGrpSpPr>
              <p:cNvPr id="61" name="Group 60"/>
              <p:cNvGrpSpPr/>
              <p:nvPr/>
            </p:nvGrpSpPr>
            <p:grpSpPr>
              <a:xfrm>
                <a:off x="914400" y="1143000"/>
                <a:ext cx="6400800" cy="914400"/>
                <a:chOff x="914400" y="1143000"/>
                <a:chExt cx="6400800" cy="914400"/>
              </a:xfrm>
            </p:grpSpPr>
            <p:sp>
              <p:nvSpPr>
                <p:cNvPr id="5" name="Rectangle 4"/>
                <p:cNvSpPr/>
                <p:nvPr/>
              </p:nvSpPr>
              <p:spPr>
                <a:xfrm>
                  <a:off x="9144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18288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6" name="Rectangle 55"/>
                <p:cNvSpPr/>
                <p:nvPr/>
              </p:nvSpPr>
              <p:spPr>
                <a:xfrm>
                  <a:off x="27432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>
                  <a:off x="36576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45720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54864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0" name="Rectangle 59"/>
                <p:cNvSpPr/>
                <p:nvPr/>
              </p:nvSpPr>
              <p:spPr>
                <a:xfrm>
                  <a:off x="64008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2" name="Group 61"/>
              <p:cNvGrpSpPr/>
              <p:nvPr/>
            </p:nvGrpSpPr>
            <p:grpSpPr>
              <a:xfrm>
                <a:off x="914400" y="2057400"/>
                <a:ext cx="6400800" cy="914400"/>
                <a:chOff x="914400" y="1143000"/>
                <a:chExt cx="6400800" cy="914400"/>
              </a:xfrm>
            </p:grpSpPr>
            <p:sp>
              <p:nvSpPr>
                <p:cNvPr id="63" name="Rectangle 62"/>
                <p:cNvSpPr/>
                <p:nvPr/>
              </p:nvSpPr>
              <p:spPr>
                <a:xfrm>
                  <a:off x="9144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4" name="Rectangle 63"/>
                <p:cNvSpPr/>
                <p:nvPr/>
              </p:nvSpPr>
              <p:spPr>
                <a:xfrm>
                  <a:off x="18288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5" name="Rectangle 64"/>
                <p:cNvSpPr/>
                <p:nvPr/>
              </p:nvSpPr>
              <p:spPr>
                <a:xfrm>
                  <a:off x="27432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6" name="Rectangle 65"/>
                <p:cNvSpPr/>
                <p:nvPr/>
              </p:nvSpPr>
              <p:spPr>
                <a:xfrm>
                  <a:off x="36576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7" name="Rectangle 66"/>
                <p:cNvSpPr/>
                <p:nvPr/>
              </p:nvSpPr>
              <p:spPr>
                <a:xfrm>
                  <a:off x="45720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8" name="Rectangle 67"/>
                <p:cNvSpPr/>
                <p:nvPr/>
              </p:nvSpPr>
              <p:spPr>
                <a:xfrm>
                  <a:off x="54864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9" name="Rectangle 68"/>
                <p:cNvSpPr/>
                <p:nvPr/>
              </p:nvSpPr>
              <p:spPr>
                <a:xfrm>
                  <a:off x="64008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0" name="Group 69"/>
              <p:cNvGrpSpPr/>
              <p:nvPr/>
            </p:nvGrpSpPr>
            <p:grpSpPr>
              <a:xfrm>
                <a:off x="914400" y="2971800"/>
                <a:ext cx="6400800" cy="914400"/>
                <a:chOff x="914400" y="1143000"/>
                <a:chExt cx="6400800" cy="914400"/>
              </a:xfrm>
            </p:grpSpPr>
            <p:sp>
              <p:nvSpPr>
                <p:cNvPr id="71" name="Rectangle 70"/>
                <p:cNvSpPr/>
                <p:nvPr/>
              </p:nvSpPr>
              <p:spPr>
                <a:xfrm>
                  <a:off x="9144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2" name="Rectangle 71"/>
                <p:cNvSpPr/>
                <p:nvPr/>
              </p:nvSpPr>
              <p:spPr>
                <a:xfrm>
                  <a:off x="18288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3" name="Rectangle 72"/>
                <p:cNvSpPr/>
                <p:nvPr/>
              </p:nvSpPr>
              <p:spPr>
                <a:xfrm>
                  <a:off x="27432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4" name="Rectangle 73"/>
                <p:cNvSpPr/>
                <p:nvPr/>
              </p:nvSpPr>
              <p:spPr>
                <a:xfrm>
                  <a:off x="36576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5" name="Rectangle 74"/>
                <p:cNvSpPr/>
                <p:nvPr/>
              </p:nvSpPr>
              <p:spPr>
                <a:xfrm>
                  <a:off x="45720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6" name="Rectangle 75"/>
                <p:cNvSpPr/>
                <p:nvPr/>
              </p:nvSpPr>
              <p:spPr>
                <a:xfrm>
                  <a:off x="54864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7" name="Rectangle 76"/>
                <p:cNvSpPr/>
                <p:nvPr/>
              </p:nvSpPr>
              <p:spPr>
                <a:xfrm>
                  <a:off x="64008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8" name="Group 77"/>
              <p:cNvGrpSpPr/>
              <p:nvPr/>
            </p:nvGrpSpPr>
            <p:grpSpPr>
              <a:xfrm>
                <a:off x="914400" y="3886200"/>
                <a:ext cx="6400800" cy="914400"/>
                <a:chOff x="914400" y="1143000"/>
                <a:chExt cx="6400800" cy="914400"/>
              </a:xfrm>
            </p:grpSpPr>
            <p:sp>
              <p:nvSpPr>
                <p:cNvPr id="79" name="Rectangle 78"/>
                <p:cNvSpPr/>
                <p:nvPr/>
              </p:nvSpPr>
              <p:spPr>
                <a:xfrm>
                  <a:off x="9144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18288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7432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36576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45720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54864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64008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86" name="Group 85"/>
              <p:cNvGrpSpPr/>
              <p:nvPr/>
            </p:nvGrpSpPr>
            <p:grpSpPr>
              <a:xfrm>
                <a:off x="914400" y="4800600"/>
                <a:ext cx="6400800" cy="914400"/>
                <a:chOff x="914400" y="1143000"/>
                <a:chExt cx="6400800" cy="9144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87"/>
                <p:cNvSpPr/>
                <p:nvPr/>
              </p:nvSpPr>
              <p:spPr>
                <a:xfrm>
                  <a:off x="18288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88"/>
                <p:cNvSpPr/>
                <p:nvPr/>
              </p:nvSpPr>
              <p:spPr>
                <a:xfrm>
                  <a:off x="27432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0" name="Rectangle 89"/>
                <p:cNvSpPr/>
                <p:nvPr/>
              </p:nvSpPr>
              <p:spPr>
                <a:xfrm>
                  <a:off x="36576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1" name="Rectangle 90"/>
                <p:cNvSpPr/>
                <p:nvPr/>
              </p:nvSpPr>
              <p:spPr>
                <a:xfrm>
                  <a:off x="45720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2" name="Rectangle 91"/>
                <p:cNvSpPr/>
                <p:nvPr/>
              </p:nvSpPr>
              <p:spPr>
                <a:xfrm>
                  <a:off x="54864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3" name="Rectangle 92"/>
                <p:cNvSpPr/>
                <p:nvPr/>
              </p:nvSpPr>
              <p:spPr>
                <a:xfrm>
                  <a:off x="64008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94" name="Group 93"/>
              <p:cNvGrpSpPr/>
              <p:nvPr/>
            </p:nvGrpSpPr>
            <p:grpSpPr>
              <a:xfrm>
                <a:off x="914400" y="685800"/>
                <a:ext cx="6400800" cy="457200"/>
                <a:chOff x="914400" y="1143000"/>
                <a:chExt cx="6400800" cy="914400"/>
              </a:xfrm>
            </p:grpSpPr>
            <p:sp>
              <p:nvSpPr>
                <p:cNvPr id="95" name="Rectangle 94"/>
                <p:cNvSpPr/>
                <p:nvPr/>
              </p:nvSpPr>
              <p:spPr>
                <a:xfrm>
                  <a:off x="9144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6" name="Rectangle 95"/>
                <p:cNvSpPr/>
                <p:nvPr/>
              </p:nvSpPr>
              <p:spPr>
                <a:xfrm>
                  <a:off x="18288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27432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36576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45720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0" name="Rectangle 99"/>
                <p:cNvSpPr/>
                <p:nvPr/>
              </p:nvSpPr>
              <p:spPr>
                <a:xfrm>
                  <a:off x="54864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6400800" y="1143000"/>
                  <a:ext cx="914400" cy="9144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103" name="TextBox 102"/>
            <p:cNvSpPr txBox="1"/>
            <p:nvPr/>
          </p:nvSpPr>
          <p:spPr>
            <a:xfrm>
              <a:off x="304730" y="1186207"/>
              <a:ext cx="13498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shleysFont" pitchFamily="2" charset="0"/>
                  <a:ea typeface="AshleysFont" pitchFamily="2" charset="0"/>
                </a:rPr>
                <a:t>Sunday</a:t>
              </a:r>
              <a:endParaRPr lang="en-US" dirty="0">
                <a:latin typeface="AshleysFont" pitchFamily="2" charset="0"/>
                <a:ea typeface="AshleysFont" pitchFamily="2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8414757" y="1201596"/>
              <a:ext cx="13199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 smtClean="0">
                  <a:latin typeface="AshleysFont" pitchFamily="2" charset="0"/>
                  <a:ea typeface="AshleysFont" pitchFamily="2" charset="0"/>
                </a:rPr>
                <a:t>Saturday</a:t>
              </a:r>
              <a:endParaRPr lang="en-US" sz="1800" dirty="0">
                <a:latin typeface="AshleysFont" pitchFamily="2" charset="0"/>
                <a:ea typeface="AshleysFont" pitchFamily="2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3004428" y="1186207"/>
              <a:ext cx="13648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shleysFont" pitchFamily="2" charset="0"/>
                  <a:ea typeface="AshleysFont" pitchFamily="2" charset="0"/>
                </a:rPr>
                <a:t>Tuesday</a:t>
              </a:r>
              <a:endParaRPr lang="en-US" dirty="0">
                <a:latin typeface="AshleysFont" pitchFamily="2" charset="0"/>
                <a:ea typeface="AshleysFont" pitchFamily="2" charset="0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4369234" y="1216985"/>
              <a:ext cx="1319933" cy="385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AshleysFont" pitchFamily="2" charset="0"/>
                  <a:ea typeface="AshleysFont" pitchFamily="2" charset="0"/>
                </a:rPr>
                <a:t>Wednesday</a:t>
              </a:r>
              <a:endParaRPr lang="en-US" sz="1400" dirty="0">
                <a:latin typeface="AshleysFont" pitchFamily="2" charset="0"/>
                <a:ea typeface="AshleysFont" pitchFamily="2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708216" y="1201596"/>
              <a:ext cx="1319933" cy="4236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AshleysFont" pitchFamily="2" charset="0"/>
                  <a:ea typeface="AshleysFont" pitchFamily="2" charset="0"/>
                </a:rPr>
                <a:t>Thursday</a:t>
              </a:r>
              <a:endParaRPr lang="en-US" sz="1600" dirty="0">
                <a:latin typeface="AshleysFont" pitchFamily="2" charset="0"/>
                <a:ea typeface="AshleysFont" pitchFamily="2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7066249" y="1186207"/>
              <a:ext cx="131993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shleysFont" pitchFamily="2" charset="0"/>
                  <a:ea typeface="AshleysFont" pitchFamily="2" charset="0"/>
                </a:rPr>
                <a:t>Friday</a:t>
              </a:r>
              <a:endParaRPr lang="en-US" dirty="0">
                <a:latin typeface="AshleysFont" pitchFamily="2" charset="0"/>
                <a:ea typeface="AshleysFont" pitchFamily="2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654579" y="1186207"/>
              <a:ext cx="13498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shleysFont" pitchFamily="2" charset="0"/>
                  <a:ea typeface="AshleysFont" pitchFamily="2" charset="0"/>
                </a:rPr>
                <a:t>Monday</a:t>
              </a:r>
              <a:endParaRPr lang="en-US" dirty="0">
                <a:latin typeface="AshleysFont" pitchFamily="2" charset="0"/>
                <a:ea typeface="AshleysFont" pitchFamily="2" charset="0"/>
              </a:endParaRPr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514644" y="642196"/>
            <a:ext cx="906553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n w="19050">
                  <a:solidFill>
                    <a:schemeClr val="bg1"/>
                  </a:solidFill>
                </a:ln>
                <a:latin typeface="Copperplate Gothic Bold" panose="020E0705020206020404" pitchFamily="34" charset="0"/>
                <a:ea typeface="AshleysFont" pitchFamily="2" charset="0"/>
              </a:rPr>
              <a:t>March 2016</a:t>
            </a:r>
          </a:p>
          <a:p>
            <a:pPr algn="ctr"/>
            <a:r>
              <a:rPr lang="en-US" sz="3200" dirty="0" smtClean="0">
                <a:ln w="19050">
                  <a:solidFill>
                    <a:schemeClr val="bg1"/>
                  </a:solidFill>
                </a:ln>
                <a:latin typeface="AshleysFont" pitchFamily="2" charset="0"/>
                <a:ea typeface="AshleysFont" pitchFamily="2" charset="0"/>
              </a:rPr>
              <a:t>/Dd/ is for Dog</a:t>
            </a:r>
            <a:endParaRPr lang="en-US" sz="3200" dirty="0">
              <a:ln w="19050">
                <a:solidFill>
                  <a:schemeClr val="bg1"/>
                </a:solidFill>
              </a:ln>
              <a:latin typeface="AshleysFont" pitchFamily="2" charset="0"/>
              <a:ea typeface="AshleysFont" pitchFamily="2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4379398" y="2633032"/>
            <a:ext cx="1268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2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111" name="TextBox 110"/>
          <p:cNvSpPr txBox="1"/>
          <p:nvPr/>
        </p:nvSpPr>
        <p:spPr>
          <a:xfrm>
            <a:off x="5687513" y="2596632"/>
            <a:ext cx="1268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3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112" name="TextBox 111"/>
          <p:cNvSpPr txBox="1"/>
          <p:nvPr/>
        </p:nvSpPr>
        <p:spPr>
          <a:xfrm>
            <a:off x="7014411" y="2621984"/>
            <a:ext cx="1268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4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114" name="TextBox 113"/>
          <p:cNvSpPr txBox="1"/>
          <p:nvPr/>
        </p:nvSpPr>
        <p:spPr>
          <a:xfrm>
            <a:off x="8274643" y="2596632"/>
            <a:ext cx="1268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5</a:t>
            </a:r>
          </a:p>
          <a:p>
            <a:pPr algn="r"/>
            <a:r>
              <a:rPr lang="en-US" sz="1800" dirty="0" smtClean="0"/>
              <a:t>Dance!!</a:t>
            </a:r>
          </a:p>
          <a:p>
            <a:pPr algn="r"/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115" name="TextBox 114"/>
          <p:cNvSpPr txBox="1"/>
          <p:nvPr/>
        </p:nvSpPr>
        <p:spPr>
          <a:xfrm>
            <a:off x="503021" y="3576540"/>
            <a:ext cx="1268550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6</a:t>
            </a:r>
          </a:p>
          <a:p>
            <a:pPr algn="r"/>
            <a:r>
              <a:rPr lang="en-US" sz="1050" b="1" dirty="0" smtClean="0"/>
              <a:t>/</a:t>
            </a:r>
            <a:r>
              <a:rPr lang="en-US" sz="1050" b="1" dirty="0" err="1" smtClean="0"/>
              <a:t>Dd</a:t>
            </a:r>
            <a:r>
              <a:rPr lang="en-US" sz="1050" b="1" dirty="0" smtClean="0"/>
              <a:t>/ is for Dice</a:t>
            </a:r>
            <a:r>
              <a:rPr lang="en-US" sz="1050" dirty="0" smtClean="0"/>
              <a:t>. Play any board game using dice.</a:t>
            </a:r>
            <a:br>
              <a:rPr lang="en-US" sz="1050" dirty="0" smtClean="0"/>
            </a:br>
            <a:r>
              <a:rPr lang="en-US" sz="1050" dirty="0" smtClean="0"/>
              <a:t/>
            </a:r>
            <a:br>
              <a:rPr lang="en-US" sz="1050" dirty="0" smtClean="0"/>
            </a:br>
            <a:endParaRPr lang="en-US" sz="1050" dirty="0" smtClean="0"/>
          </a:p>
        </p:txBody>
      </p:sp>
      <p:sp>
        <p:nvSpPr>
          <p:cNvPr id="116" name="TextBox 115"/>
          <p:cNvSpPr txBox="1"/>
          <p:nvPr/>
        </p:nvSpPr>
        <p:spPr>
          <a:xfrm>
            <a:off x="1806378" y="3576540"/>
            <a:ext cx="126855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7</a:t>
            </a:r>
          </a:p>
          <a:p>
            <a:pPr algn="r"/>
            <a:r>
              <a:rPr lang="en-US" sz="800" b="1" dirty="0" smtClean="0"/>
              <a:t>Newspaper Week</a:t>
            </a:r>
          </a:p>
          <a:p>
            <a:pPr algn="r"/>
            <a:r>
              <a:rPr lang="en-US" sz="800" dirty="0" smtClean="0"/>
              <a:t>Find the letters of your first name in the newspaper headlines. (Paper or on-line.)</a:t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endParaRPr lang="en-US" sz="800" dirty="0" smtClean="0"/>
          </a:p>
        </p:txBody>
      </p:sp>
      <p:sp>
        <p:nvSpPr>
          <p:cNvPr id="117" name="TextBox 116"/>
          <p:cNvSpPr txBox="1"/>
          <p:nvPr/>
        </p:nvSpPr>
        <p:spPr>
          <a:xfrm>
            <a:off x="3126375" y="3576540"/>
            <a:ext cx="12685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8</a:t>
            </a:r>
          </a:p>
          <a:p>
            <a:pPr algn="r"/>
            <a:r>
              <a:rPr lang="en-US" sz="800" b="1" dirty="0" smtClean="0"/>
              <a:t>Happy Birthday Robert Sabuda. </a:t>
            </a:r>
            <a:r>
              <a:rPr lang="en-US" sz="800" dirty="0" smtClean="0"/>
              <a:t>Explore any Pop-Up Book (Is it designed by the birthday day boy?)</a:t>
            </a:r>
            <a:br>
              <a:rPr lang="en-US" sz="800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endParaRPr lang="en-US" sz="800" dirty="0" smtClean="0"/>
          </a:p>
        </p:txBody>
      </p:sp>
      <p:sp>
        <p:nvSpPr>
          <p:cNvPr id="118" name="TextBox 117"/>
          <p:cNvSpPr txBox="1"/>
          <p:nvPr/>
        </p:nvSpPr>
        <p:spPr>
          <a:xfrm>
            <a:off x="4398129" y="3556362"/>
            <a:ext cx="126855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9</a:t>
            </a:r>
          </a:p>
          <a:p>
            <a:pPr algn="r"/>
            <a:r>
              <a:rPr lang="en-US" sz="800" b="1" dirty="0" smtClean="0"/>
              <a:t>/</a:t>
            </a:r>
            <a:r>
              <a:rPr lang="en-US" sz="800" b="1" dirty="0" err="1" smtClean="0"/>
              <a:t>Dd</a:t>
            </a:r>
            <a:r>
              <a:rPr lang="en-US" sz="800" b="1" dirty="0" smtClean="0"/>
              <a:t>/ is for Dairy. </a:t>
            </a:r>
            <a:r>
              <a:rPr lang="en-US" sz="800" dirty="0" smtClean="0"/>
              <a:t>Drink some milk, use measuring cups to pour different amounts .Discuss the different volumes.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119" name="TextBox 118"/>
          <p:cNvSpPr txBox="1"/>
          <p:nvPr/>
        </p:nvSpPr>
        <p:spPr>
          <a:xfrm>
            <a:off x="5692226" y="3566451"/>
            <a:ext cx="126855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10</a:t>
            </a:r>
          </a:p>
          <a:p>
            <a:pPr algn="r"/>
            <a:r>
              <a:rPr lang="en-US" sz="1000" dirty="0" smtClean="0"/>
              <a:t>Practice writing a </a:t>
            </a:r>
            <a:r>
              <a:rPr lang="en-US" sz="1000" b="1" dirty="0" smtClean="0"/>
              <a:t>Dozen </a:t>
            </a:r>
            <a:r>
              <a:rPr lang="en-US" sz="1000" dirty="0" smtClean="0"/>
              <a:t>upper case and lower case </a:t>
            </a:r>
            <a:r>
              <a:rPr lang="en-US" sz="1000" dirty="0" err="1" smtClean="0"/>
              <a:t>Dd’s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en-US" sz="1000" dirty="0" smtClean="0"/>
          </a:p>
        </p:txBody>
      </p:sp>
      <p:sp>
        <p:nvSpPr>
          <p:cNvPr id="120" name="TextBox 119"/>
          <p:cNvSpPr txBox="1"/>
          <p:nvPr/>
        </p:nvSpPr>
        <p:spPr>
          <a:xfrm>
            <a:off x="6978422" y="3536184"/>
            <a:ext cx="1268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11</a:t>
            </a:r>
          </a:p>
          <a:p>
            <a:pPr algn="r"/>
            <a:r>
              <a:rPr lang="en-US" sz="900" dirty="0" smtClean="0"/>
              <a:t>Use play dough to make </a:t>
            </a:r>
            <a:r>
              <a:rPr lang="en-US" sz="900" b="1" dirty="0" smtClean="0"/>
              <a:t>Dinosaurs</a:t>
            </a:r>
            <a:r>
              <a:rPr lang="en-US" sz="900" dirty="0" smtClean="0"/>
              <a:t> and dinosaur bones. Can you make a fossil?</a:t>
            </a:r>
            <a:br>
              <a:rPr lang="en-US" sz="900" dirty="0" smtClean="0"/>
            </a:br>
            <a:r>
              <a:rPr lang="en-US" sz="900" dirty="0" smtClean="0"/>
              <a:t/>
            </a:r>
            <a:br>
              <a:rPr lang="en-US" sz="900" dirty="0" smtClean="0"/>
            </a:br>
            <a:endParaRPr lang="en-US" sz="900" dirty="0" smtClean="0"/>
          </a:p>
        </p:txBody>
      </p:sp>
      <p:sp>
        <p:nvSpPr>
          <p:cNvPr id="124" name="TextBox 123"/>
          <p:cNvSpPr txBox="1"/>
          <p:nvPr/>
        </p:nvSpPr>
        <p:spPr>
          <a:xfrm>
            <a:off x="8272453" y="3576540"/>
            <a:ext cx="1268550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12</a:t>
            </a:r>
          </a:p>
          <a:p>
            <a:pPr algn="r"/>
            <a:r>
              <a:rPr lang="en-US" sz="1050" dirty="0" smtClean="0"/>
              <a:t>Have </a:t>
            </a:r>
            <a:r>
              <a:rPr lang="en-US" sz="1050" b="1" dirty="0" smtClean="0"/>
              <a:t>Donuts</a:t>
            </a:r>
            <a:r>
              <a:rPr lang="en-US" sz="1050" dirty="0" smtClean="0"/>
              <a:t> for breakfast or a snack. </a:t>
            </a:r>
            <a:br>
              <a:rPr lang="en-US" sz="1050" dirty="0" smtClean="0"/>
            </a:br>
            <a:r>
              <a:rPr lang="en-US" sz="1050" dirty="0" smtClean="0"/>
              <a:t/>
            </a:r>
            <a:br>
              <a:rPr lang="en-US" sz="1050" dirty="0" smtClean="0"/>
            </a:br>
            <a:endParaRPr lang="en-US" sz="1050" dirty="0" smtClean="0"/>
          </a:p>
        </p:txBody>
      </p:sp>
      <p:sp>
        <p:nvSpPr>
          <p:cNvPr id="128" name="TextBox 127"/>
          <p:cNvSpPr txBox="1"/>
          <p:nvPr/>
        </p:nvSpPr>
        <p:spPr>
          <a:xfrm>
            <a:off x="514644" y="4509960"/>
            <a:ext cx="126855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13</a:t>
            </a:r>
          </a:p>
          <a:p>
            <a:pPr algn="r"/>
            <a:r>
              <a:rPr lang="en-US" sz="800" b="1" dirty="0" smtClean="0"/>
              <a:t>Daylight Savings Time Begins</a:t>
            </a:r>
          </a:p>
          <a:p>
            <a:pPr algn="r"/>
            <a:r>
              <a:rPr lang="en-US" sz="800" dirty="0" smtClean="0"/>
              <a:t>On an analog clock,  point at the numbers. Find the big and the little hand.</a:t>
            </a:r>
            <a:br>
              <a:rPr lang="en-US" sz="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129" name="TextBox 128"/>
          <p:cNvSpPr txBox="1"/>
          <p:nvPr/>
        </p:nvSpPr>
        <p:spPr>
          <a:xfrm>
            <a:off x="1806378" y="4499870"/>
            <a:ext cx="1268550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14</a:t>
            </a:r>
          </a:p>
          <a:p>
            <a:pPr algn="r"/>
            <a:r>
              <a:rPr lang="en-US" sz="1050" dirty="0" smtClean="0"/>
              <a:t>Read any book with a </a:t>
            </a:r>
            <a:r>
              <a:rPr lang="en-US" sz="1200" b="1" dirty="0" smtClean="0"/>
              <a:t>Dog</a:t>
            </a:r>
            <a:r>
              <a:rPr lang="en-US" sz="1050" dirty="0" smtClean="0"/>
              <a:t> in it.</a:t>
            </a:r>
            <a:br>
              <a:rPr lang="en-US" sz="1050" dirty="0" smtClean="0"/>
            </a:br>
            <a:r>
              <a:rPr lang="en-US" sz="1050" dirty="0" smtClean="0"/>
              <a:t/>
            </a:r>
            <a:br>
              <a:rPr lang="en-US" sz="1050" dirty="0" smtClean="0"/>
            </a:br>
            <a:endParaRPr lang="en-US" sz="1050" dirty="0" smtClean="0"/>
          </a:p>
        </p:txBody>
      </p:sp>
      <p:sp>
        <p:nvSpPr>
          <p:cNvPr id="130" name="TextBox 129"/>
          <p:cNvSpPr txBox="1"/>
          <p:nvPr/>
        </p:nvSpPr>
        <p:spPr>
          <a:xfrm>
            <a:off x="3100929" y="4499870"/>
            <a:ext cx="126855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15</a:t>
            </a:r>
          </a:p>
          <a:p>
            <a:pPr algn="r"/>
            <a:r>
              <a:rPr lang="en-US" sz="800" b="1" dirty="0" smtClean="0"/>
              <a:t>/</a:t>
            </a:r>
            <a:r>
              <a:rPr lang="en-US" sz="800" b="1" dirty="0" err="1" smtClean="0"/>
              <a:t>Dd</a:t>
            </a:r>
            <a:r>
              <a:rPr lang="en-US" sz="800" b="1" dirty="0" smtClean="0"/>
              <a:t>/ is for Diamond. </a:t>
            </a:r>
            <a:r>
              <a:rPr lang="en-US" sz="800" dirty="0" smtClean="0"/>
              <a:t>Practice drawing diamond shapes (Look how diamonds are sideway squares!)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394925" y="4493340"/>
            <a:ext cx="126855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16</a:t>
            </a:r>
            <a:br>
              <a:rPr lang="en-US" sz="1800" dirty="0" smtClean="0"/>
            </a:br>
            <a:r>
              <a:rPr lang="en-US" sz="900" dirty="0" smtClean="0"/>
              <a:t>Sort a handful of change. Pick out all the </a:t>
            </a:r>
            <a:r>
              <a:rPr lang="en-US" sz="900" b="1" dirty="0" smtClean="0"/>
              <a:t>Dimes</a:t>
            </a:r>
            <a:r>
              <a:rPr lang="en-US" sz="900" dirty="0" smtClean="0"/>
              <a:t>. How many pennies equal a dime?</a:t>
            </a:r>
            <a:br>
              <a:rPr lang="en-US" sz="900" dirty="0" smtClean="0"/>
            </a:br>
            <a:endParaRPr lang="en-US" sz="900" dirty="0" smtClean="0"/>
          </a:p>
        </p:txBody>
      </p:sp>
      <p:sp>
        <p:nvSpPr>
          <p:cNvPr id="133" name="TextBox 132"/>
          <p:cNvSpPr txBox="1"/>
          <p:nvPr/>
        </p:nvSpPr>
        <p:spPr>
          <a:xfrm>
            <a:off x="5692226" y="4503429"/>
            <a:ext cx="126855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17</a:t>
            </a:r>
            <a:br>
              <a:rPr lang="en-US" sz="1800" dirty="0" smtClean="0"/>
            </a:br>
            <a:r>
              <a:rPr lang="en-US" sz="1000" b="1" dirty="0" smtClean="0"/>
              <a:t>Happy St. Patrick’s Day</a:t>
            </a:r>
          </a:p>
          <a:p>
            <a:pPr algn="r"/>
            <a:r>
              <a:rPr lang="en-US" sz="1000" dirty="0" smtClean="0"/>
              <a:t>Find 10 green things in your house!</a:t>
            </a:r>
            <a:br>
              <a:rPr lang="en-US" sz="1000" dirty="0" smtClean="0"/>
            </a:br>
            <a:endParaRPr lang="en-US" sz="1000" dirty="0" smtClean="0"/>
          </a:p>
        </p:txBody>
      </p:sp>
      <p:sp>
        <p:nvSpPr>
          <p:cNvPr id="134" name="TextBox 133"/>
          <p:cNvSpPr txBox="1"/>
          <p:nvPr/>
        </p:nvSpPr>
        <p:spPr>
          <a:xfrm>
            <a:off x="6989527" y="4509960"/>
            <a:ext cx="126855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18</a:t>
            </a:r>
          </a:p>
          <a:p>
            <a:pPr algn="r"/>
            <a:r>
              <a:rPr lang="en-US" sz="1000" dirty="0" smtClean="0"/>
              <a:t>St. Patrick was from Ireland. Find it on a map.</a:t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en-US" sz="1000" dirty="0" smtClean="0"/>
          </a:p>
        </p:txBody>
      </p:sp>
      <p:sp>
        <p:nvSpPr>
          <p:cNvPr id="135" name="TextBox 134"/>
          <p:cNvSpPr txBox="1"/>
          <p:nvPr/>
        </p:nvSpPr>
        <p:spPr>
          <a:xfrm>
            <a:off x="8282961" y="4479692"/>
            <a:ext cx="126855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19</a:t>
            </a:r>
          </a:p>
          <a:p>
            <a:pPr algn="r"/>
            <a:r>
              <a:rPr lang="en-US" sz="800" dirty="0" smtClean="0"/>
              <a:t>Make a list of animals that start with /</a:t>
            </a:r>
            <a:r>
              <a:rPr lang="en-US" sz="800" dirty="0" err="1" smtClean="0"/>
              <a:t>Dd</a:t>
            </a:r>
            <a:r>
              <a:rPr lang="en-US" sz="800" dirty="0" smtClean="0"/>
              <a:t>/. Make each one’s sound. (dog, duck, donkey, dolphin)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136" name="TextBox 135"/>
          <p:cNvSpPr txBox="1"/>
          <p:nvPr/>
        </p:nvSpPr>
        <p:spPr>
          <a:xfrm>
            <a:off x="484503" y="5433290"/>
            <a:ext cx="1268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20</a:t>
            </a:r>
          </a:p>
          <a:p>
            <a:pPr algn="r"/>
            <a:r>
              <a:rPr lang="en-US" sz="900" b="1" dirty="0" smtClean="0"/>
              <a:t>Welcome Spring!</a:t>
            </a:r>
          </a:p>
          <a:p>
            <a:pPr algn="r"/>
            <a:r>
              <a:rPr lang="en-US" sz="900" dirty="0" smtClean="0"/>
              <a:t>Take an outdoor stroll to find a sign that Spring has arrived.</a:t>
            </a:r>
            <a:br>
              <a:rPr lang="en-US" sz="900" dirty="0" smtClean="0"/>
            </a:br>
            <a:r>
              <a:rPr lang="en-US" sz="900" dirty="0" smtClean="0"/>
              <a:t/>
            </a:r>
            <a:br>
              <a:rPr lang="en-US" sz="900" dirty="0" smtClean="0"/>
            </a:br>
            <a:endParaRPr lang="en-US" sz="900" dirty="0" smtClean="0"/>
          </a:p>
        </p:txBody>
      </p:sp>
      <p:sp>
        <p:nvSpPr>
          <p:cNvPr id="137" name="TextBox 136"/>
          <p:cNvSpPr txBox="1"/>
          <p:nvPr/>
        </p:nvSpPr>
        <p:spPr>
          <a:xfrm>
            <a:off x="1812156" y="5456815"/>
            <a:ext cx="126855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21</a:t>
            </a:r>
          </a:p>
          <a:p>
            <a:pPr algn="r"/>
            <a:r>
              <a:rPr lang="en-US" sz="1000" dirty="0" smtClean="0"/>
              <a:t>Learn the Nursery Rhyme “Diddle </a:t>
            </a:r>
            <a:r>
              <a:rPr lang="en-US" sz="1000" dirty="0" err="1" smtClean="0"/>
              <a:t>Diddle</a:t>
            </a:r>
            <a:r>
              <a:rPr lang="en-US" sz="1000" dirty="0" smtClean="0"/>
              <a:t> Dumpling” </a:t>
            </a:r>
            <a:br>
              <a:rPr lang="en-US" sz="1000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en-US" sz="1000" dirty="0" smtClean="0"/>
          </a:p>
        </p:txBody>
      </p:sp>
      <p:sp>
        <p:nvSpPr>
          <p:cNvPr id="138" name="TextBox 137"/>
          <p:cNvSpPr txBox="1"/>
          <p:nvPr/>
        </p:nvSpPr>
        <p:spPr>
          <a:xfrm>
            <a:off x="3100929" y="5456815"/>
            <a:ext cx="126855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22</a:t>
            </a:r>
          </a:p>
          <a:p>
            <a:pPr algn="r"/>
            <a:r>
              <a:rPr lang="en-US" sz="1100" dirty="0" smtClean="0"/>
              <a:t>Read a Non-Fiction (factual) book.</a:t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endParaRPr lang="en-US" sz="1100" dirty="0" smtClean="0"/>
          </a:p>
        </p:txBody>
      </p:sp>
      <p:sp>
        <p:nvSpPr>
          <p:cNvPr id="139" name="TextBox 138"/>
          <p:cNvSpPr txBox="1"/>
          <p:nvPr/>
        </p:nvSpPr>
        <p:spPr>
          <a:xfrm>
            <a:off x="4409301" y="5456815"/>
            <a:ext cx="126855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23</a:t>
            </a:r>
          </a:p>
          <a:p>
            <a:pPr algn="r"/>
            <a:r>
              <a:rPr lang="en-US" sz="800" b="1" dirty="0" smtClean="0"/>
              <a:t>Full Moon</a:t>
            </a:r>
          </a:p>
          <a:p>
            <a:pPr algn="r"/>
            <a:r>
              <a:rPr lang="en-US" sz="800" dirty="0" smtClean="0"/>
              <a:t>Practice making circles and half-circles. What letters and numbers are made up of circles?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6978422" y="5456815"/>
            <a:ext cx="126855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25</a:t>
            </a:r>
          </a:p>
          <a:p>
            <a:pPr algn="r"/>
            <a:r>
              <a:rPr lang="en-US" sz="800" b="1" dirty="0" smtClean="0"/>
              <a:t>/</a:t>
            </a:r>
            <a:r>
              <a:rPr lang="en-US" sz="800" b="1" dirty="0" err="1" smtClean="0"/>
              <a:t>Dd</a:t>
            </a:r>
            <a:r>
              <a:rPr lang="en-US" sz="800" b="1" dirty="0" smtClean="0"/>
              <a:t>/ is for Draw. </a:t>
            </a:r>
            <a:r>
              <a:rPr lang="en-US" sz="800" dirty="0" smtClean="0"/>
              <a:t>Draw pictures of your favorite dogs. Label each dog with his name.</a:t>
            </a:r>
          </a:p>
          <a:p>
            <a:pPr algn="r"/>
            <a:endParaRPr lang="en-US" sz="1800" dirty="0" smtClean="0"/>
          </a:p>
          <a:p>
            <a:pPr algn="r"/>
            <a:endParaRPr lang="en-US" sz="1800" dirty="0" smtClean="0"/>
          </a:p>
        </p:txBody>
      </p:sp>
      <p:sp>
        <p:nvSpPr>
          <p:cNvPr id="142" name="TextBox 141"/>
          <p:cNvSpPr txBox="1"/>
          <p:nvPr/>
        </p:nvSpPr>
        <p:spPr>
          <a:xfrm>
            <a:off x="8282961" y="5456815"/>
            <a:ext cx="126855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26</a:t>
            </a:r>
          </a:p>
          <a:p>
            <a:pPr algn="r"/>
            <a:r>
              <a:rPr lang="en-US" sz="1100" b="1" dirty="0" smtClean="0"/>
              <a:t>Dribble </a:t>
            </a:r>
            <a:r>
              <a:rPr lang="en-US" sz="1100" dirty="0" smtClean="0"/>
              <a:t>and </a:t>
            </a:r>
            <a:r>
              <a:rPr lang="en-US" sz="1100" b="1" dirty="0" smtClean="0"/>
              <a:t>Dunk</a:t>
            </a:r>
            <a:r>
              <a:rPr lang="en-US" sz="1100" dirty="0" smtClean="0"/>
              <a:t> a ball!</a:t>
            </a:r>
          </a:p>
          <a:p>
            <a:pPr algn="r"/>
            <a:endParaRPr lang="en-US" sz="1800" dirty="0"/>
          </a:p>
          <a:p>
            <a:pPr algn="r"/>
            <a:endParaRPr lang="en-US" sz="1800" dirty="0" smtClean="0"/>
          </a:p>
        </p:txBody>
      </p:sp>
      <p:sp>
        <p:nvSpPr>
          <p:cNvPr id="143" name="TextBox 142"/>
          <p:cNvSpPr txBox="1"/>
          <p:nvPr/>
        </p:nvSpPr>
        <p:spPr>
          <a:xfrm>
            <a:off x="503022" y="6373826"/>
            <a:ext cx="126855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27</a:t>
            </a:r>
          </a:p>
          <a:p>
            <a:pPr algn="r"/>
            <a:r>
              <a:rPr lang="en-US" sz="900" b="1" dirty="0" smtClean="0"/>
              <a:t>Easter</a:t>
            </a:r>
          </a:p>
          <a:p>
            <a:pPr algn="r"/>
            <a:r>
              <a:rPr lang="en-US" sz="800" dirty="0" smtClean="0"/>
              <a:t>Use some candy to make a pattern (jelly bean, egg, egg, jelly bean, egg, egg, etc.)</a:t>
            </a:r>
            <a:endParaRPr lang="en-US" sz="800" dirty="0"/>
          </a:p>
          <a:p>
            <a:pPr algn="r"/>
            <a:endParaRPr lang="en-US" sz="1800" dirty="0" smtClean="0"/>
          </a:p>
        </p:txBody>
      </p:sp>
      <p:sp>
        <p:nvSpPr>
          <p:cNvPr id="144" name="TextBox 143"/>
          <p:cNvSpPr txBox="1"/>
          <p:nvPr/>
        </p:nvSpPr>
        <p:spPr>
          <a:xfrm>
            <a:off x="1802900" y="6373826"/>
            <a:ext cx="126855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28</a:t>
            </a:r>
          </a:p>
          <a:p>
            <a:pPr algn="r"/>
            <a:r>
              <a:rPr lang="en-US" sz="800" b="1" dirty="0" smtClean="0"/>
              <a:t>/</a:t>
            </a:r>
            <a:r>
              <a:rPr lang="en-US" sz="800" b="1" dirty="0" err="1" smtClean="0"/>
              <a:t>Dd</a:t>
            </a:r>
            <a:r>
              <a:rPr lang="en-US" sz="800" b="1" dirty="0" smtClean="0"/>
              <a:t>/ is for Dress-Up</a:t>
            </a:r>
            <a:r>
              <a:rPr lang="en-US" sz="800" dirty="0" smtClean="0"/>
              <a:t>. Play dress up today. Pretend to be a chef, construction worker, or teacher for example.</a:t>
            </a:r>
          </a:p>
          <a:p>
            <a:pPr algn="r"/>
            <a:endParaRPr lang="en-US" sz="1800" dirty="0"/>
          </a:p>
          <a:p>
            <a:pPr algn="r"/>
            <a:endParaRPr lang="en-US" sz="1800" dirty="0" smtClean="0"/>
          </a:p>
        </p:txBody>
      </p:sp>
      <p:sp>
        <p:nvSpPr>
          <p:cNvPr id="145" name="TextBox 144"/>
          <p:cNvSpPr txBox="1"/>
          <p:nvPr/>
        </p:nvSpPr>
        <p:spPr>
          <a:xfrm>
            <a:off x="3110848" y="6396976"/>
            <a:ext cx="12685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29</a:t>
            </a:r>
          </a:p>
          <a:p>
            <a:pPr algn="r"/>
            <a:r>
              <a:rPr lang="en-US" sz="900" dirty="0"/>
              <a:t>Take a poll of your family’s favorite pets. Draw a chart with the results.</a:t>
            </a:r>
            <a:br>
              <a:rPr lang="en-US" sz="900" dirty="0"/>
            </a:br>
            <a:r>
              <a:rPr lang="en-US" sz="900" dirty="0"/>
              <a:t/>
            </a:r>
            <a:br>
              <a:rPr lang="en-US" sz="900" dirty="0"/>
            </a:br>
            <a:endParaRPr lang="en-US" sz="900" dirty="0"/>
          </a:p>
          <a:p>
            <a:pPr algn="r"/>
            <a:endParaRPr lang="en-US" sz="1800" dirty="0"/>
          </a:p>
          <a:p>
            <a:pPr algn="r"/>
            <a:endParaRPr lang="en-US" sz="1800" dirty="0" smtClean="0"/>
          </a:p>
        </p:txBody>
      </p:sp>
      <p:sp>
        <p:nvSpPr>
          <p:cNvPr id="146" name="TextBox 145"/>
          <p:cNvSpPr txBox="1"/>
          <p:nvPr/>
        </p:nvSpPr>
        <p:spPr>
          <a:xfrm>
            <a:off x="478655" y="2596632"/>
            <a:ext cx="1268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800" dirty="0" smtClean="0"/>
          </a:p>
          <a:p>
            <a:pPr algn="r"/>
            <a:endParaRPr lang="en-US" sz="1800" dirty="0"/>
          </a:p>
          <a:p>
            <a:pPr algn="r"/>
            <a:endParaRPr lang="en-US" sz="1800" dirty="0" smtClean="0"/>
          </a:p>
        </p:txBody>
      </p:sp>
      <p:sp>
        <p:nvSpPr>
          <p:cNvPr id="147" name="TextBox 146"/>
          <p:cNvSpPr txBox="1"/>
          <p:nvPr/>
        </p:nvSpPr>
        <p:spPr>
          <a:xfrm>
            <a:off x="1783405" y="2612398"/>
            <a:ext cx="1268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800" dirty="0" smtClean="0"/>
          </a:p>
          <a:p>
            <a:pPr algn="r"/>
            <a:endParaRPr lang="en-US" sz="1800" dirty="0"/>
          </a:p>
          <a:p>
            <a:pPr algn="r"/>
            <a:endParaRPr lang="en-US" sz="1800" dirty="0" smtClean="0"/>
          </a:p>
        </p:txBody>
      </p:sp>
      <p:sp>
        <p:nvSpPr>
          <p:cNvPr id="148" name="TextBox 147"/>
          <p:cNvSpPr txBox="1"/>
          <p:nvPr/>
        </p:nvSpPr>
        <p:spPr>
          <a:xfrm>
            <a:off x="3080706" y="2586543"/>
            <a:ext cx="1268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800" dirty="0" smtClean="0"/>
          </a:p>
          <a:p>
            <a:pPr algn="r"/>
            <a:endParaRPr lang="en-US" sz="1800" dirty="0"/>
          </a:p>
          <a:p>
            <a:pPr algn="r"/>
            <a:endParaRPr lang="en-US" sz="1800" dirty="0" smtClean="0"/>
          </a:p>
        </p:txBody>
      </p:sp>
      <p:sp>
        <p:nvSpPr>
          <p:cNvPr id="149" name="TextBox 148"/>
          <p:cNvSpPr txBox="1"/>
          <p:nvPr/>
        </p:nvSpPr>
        <p:spPr>
          <a:xfrm>
            <a:off x="4379398" y="2602309"/>
            <a:ext cx="1268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800" dirty="0" smtClean="0"/>
          </a:p>
          <a:p>
            <a:pPr algn="r"/>
            <a:r>
              <a:rPr lang="en-US" sz="900" b="1" dirty="0" smtClean="0"/>
              <a:t>Read Across America Day </a:t>
            </a:r>
          </a:p>
          <a:p>
            <a:pPr algn="r"/>
            <a:r>
              <a:rPr lang="en-US" sz="900" dirty="0" smtClean="0"/>
              <a:t>Read any Dr. Seuss book to celebrate!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5664865" y="2596632"/>
            <a:ext cx="1268550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800" dirty="0" smtClean="0"/>
          </a:p>
          <a:p>
            <a:pPr algn="r"/>
            <a:r>
              <a:rPr lang="en-US" sz="1050" b="1" dirty="0" smtClean="0"/>
              <a:t>/</a:t>
            </a:r>
            <a:r>
              <a:rPr lang="en-US" sz="1050" b="1" dirty="0" err="1" smtClean="0"/>
              <a:t>Dd</a:t>
            </a:r>
            <a:r>
              <a:rPr lang="en-US" sz="1050" b="1" dirty="0" smtClean="0"/>
              <a:t>/ is for Dog. </a:t>
            </a:r>
            <a:r>
              <a:rPr lang="en-US" sz="1050" dirty="0" smtClean="0"/>
              <a:t>Sing “Bingo” together.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6978422" y="2596632"/>
            <a:ext cx="1268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900" dirty="0" smtClean="0"/>
              <a:t>Make a list of all things pet owners do to keep their pet happy/healthy.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3074928" y="2612854"/>
            <a:ext cx="126855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1</a:t>
            </a:r>
          </a:p>
          <a:p>
            <a:pPr algn="r"/>
            <a:r>
              <a:rPr lang="en-US" sz="800" b="1" dirty="0" smtClean="0"/>
              <a:t>National Craft Month</a:t>
            </a:r>
            <a:r>
              <a:rPr lang="en-US" sz="800" dirty="0" smtClean="0"/>
              <a:t>. Make an envelope  dog! Click HERE: </a:t>
            </a:r>
            <a:r>
              <a:rPr lang="en-US" sz="700" dirty="0" smtClean="0">
                <a:hlinkClick r:id="rId3"/>
              </a:rPr>
              <a:t>http</a:t>
            </a:r>
            <a:r>
              <a:rPr lang="en-US" sz="700" dirty="0">
                <a:hlinkClick r:id="rId3"/>
              </a:rPr>
              <a:t>://</a:t>
            </a:r>
            <a:r>
              <a:rPr lang="en-US" sz="700" dirty="0" smtClean="0">
                <a:hlinkClick r:id="rId3"/>
              </a:rPr>
              <a:t>tinyurl.com/p4zmhxf</a:t>
            </a:r>
            <a:endParaRPr lang="en-US" sz="700" dirty="0" smtClean="0"/>
          </a:p>
          <a:p>
            <a:pPr algn="r"/>
            <a:r>
              <a:rPr lang="en-US" sz="700" dirty="0" smtClean="0"/>
              <a:t>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153" name="TextBox 152"/>
          <p:cNvSpPr txBox="1"/>
          <p:nvPr/>
        </p:nvSpPr>
        <p:spPr>
          <a:xfrm>
            <a:off x="4401563" y="6396976"/>
            <a:ext cx="12685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30</a:t>
            </a:r>
          </a:p>
          <a:p>
            <a:pPr algn="r"/>
            <a:r>
              <a:rPr lang="en-US" sz="1100" dirty="0" smtClean="0"/>
              <a:t>Read any book </a:t>
            </a:r>
            <a:r>
              <a:rPr lang="en-US" sz="1100" b="1" dirty="0" smtClean="0"/>
              <a:t>Downstairs</a:t>
            </a:r>
            <a:r>
              <a:rPr lang="en-US" sz="1100" dirty="0" smtClean="0"/>
              <a:t>. 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5677851" y="5456815"/>
            <a:ext cx="126855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24</a:t>
            </a:r>
          </a:p>
          <a:p>
            <a:pPr algn="r"/>
            <a:r>
              <a:rPr lang="en-US" sz="800" b="1" dirty="0" smtClean="0"/>
              <a:t>Happy Birthday Harry Houdini </a:t>
            </a:r>
            <a:r>
              <a:rPr lang="en-US" sz="800" dirty="0" smtClean="0"/>
              <a:t>Try to learn a magic trick today. Search the internet or a magic book.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5706602" y="6396976"/>
            <a:ext cx="126855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31</a:t>
            </a:r>
          </a:p>
          <a:p>
            <a:pPr algn="r"/>
            <a:r>
              <a:rPr lang="en-US" sz="1000" dirty="0" smtClean="0"/>
              <a:t>Play the </a:t>
            </a:r>
            <a:r>
              <a:rPr lang="en-US" sz="1000" b="1" dirty="0" smtClean="0"/>
              <a:t>Drums. </a:t>
            </a:r>
            <a:r>
              <a:rPr lang="en-US" sz="1000" dirty="0" smtClean="0"/>
              <a:t>What household items could be used as drums?</a:t>
            </a:r>
          </a:p>
        </p:txBody>
      </p:sp>
      <p:sp>
        <p:nvSpPr>
          <p:cNvPr id="2" name="Rectangle 1"/>
          <p:cNvSpPr/>
          <p:nvPr/>
        </p:nvSpPr>
        <p:spPr>
          <a:xfrm>
            <a:off x="478655" y="7348538"/>
            <a:ext cx="2123230" cy="1483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TextBox 21"/>
          <p:cNvSpPr txBox="1">
            <a:spLocks noChangeArrowheads="1"/>
          </p:cNvSpPr>
          <p:nvPr/>
        </p:nvSpPr>
        <p:spPr bwMode="auto">
          <a:xfrm>
            <a:off x="1230285" y="1934730"/>
            <a:ext cx="274320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Copyright </a:t>
            </a:r>
            <a:r>
              <a:rPr kumimoji="0" lang="en-US" altLang="en-US" sz="5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Roginski</a:t>
            </a:r>
            <a:r>
              <a:rPr kumimoji="0" lang="en-US" altLang="en-US" sz="5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, 2016.</a:t>
            </a:r>
            <a:r>
              <a:rPr kumimoji="0" lang="en-US" altLang="en-US" sz="5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  <a:r>
              <a:rPr kumimoji="0" lang="en-US" altLang="en-US" sz="5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 Image used with permission from </a:t>
            </a:r>
            <a:r>
              <a:rPr kumimoji="0" lang="en-US" altLang="en-US" sz="5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Scrappin</a:t>
            </a:r>
            <a:r>
              <a:rPr kumimoji="0" lang="en-US" altLang="en-US" sz="5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’ Doodles.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6728" y="6426675"/>
            <a:ext cx="585788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250" y="6985799"/>
            <a:ext cx="1328738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9564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485</Words>
  <Application>Microsoft Office PowerPoint</Application>
  <PresentationFormat>Custom</PresentationFormat>
  <Paragraphs>84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</dc:creator>
  <cp:lastModifiedBy>Dawn Roginski</cp:lastModifiedBy>
  <cp:revision>21</cp:revision>
  <dcterms:created xsi:type="dcterms:W3CDTF">2013-09-04T23:42:33Z</dcterms:created>
  <dcterms:modified xsi:type="dcterms:W3CDTF">2015-12-29T18:00:37Z</dcterms:modified>
</cp:coreProperties>
</file>